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24"/>
  </p:normalViewPr>
  <p:slideViewPr>
    <p:cSldViewPr snapToGrid="0" snapToObjects="1">
      <p:cViewPr varScale="1">
        <p:scale>
          <a:sx n="111" d="100"/>
          <a:sy n="111" d="100"/>
        </p:scale>
        <p:origin x="6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67799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notes</a:t>
            </a:r>
            <a:endParaRPr dirty="0"/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7804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4049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2433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41851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77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21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637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8254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4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9675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6538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9640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985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9058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897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85649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78459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886218" y="5638801"/>
            <a:ext cx="1257780" cy="121919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 advClick="0" advTm="30000">
    <p:cut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Shape 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400" y="2057400"/>
            <a:ext cx="7772400" cy="190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304800" y="76200"/>
            <a:ext cx="9144000" cy="1341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Technical Details - E</a:t>
            </a:r>
            <a:r>
              <a:rPr lang="en-US" b="1">
                <a:solidFill>
                  <a:srgbClr val="00B050"/>
                </a:solidFill>
              </a:rPr>
              <a:t>cologic Networks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457200" y="1117175"/>
            <a:ext cx="8229600" cy="498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Computational Frequency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Connectedness will be computed on-demand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Input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Dataset on bird migration patterns (forthcoming)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Output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A map showing where a disease could travel through bird migration.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CSV or JSON data indicating which locations a disease is likely to spread to through bird migration networks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Language</a:t>
            </a:r>
          </a:p>
          <a:p>
            <a:pPr lvl="2" rtl="0">
              <a:lnSpc>
                <a:spcPct val="80000"/>
              </a:lnSpc>
              <a:spcBef>
                <a:spcPts val="350"/>
              </a:spcBef>
              <a:buSzPct val="100000"/>
            </a:pPr>
            <a:r>
              <a:rPr lang="en-US" sz="1500"/>
              <a:t>English</a:t>
            </a:r>
          </a:p>
          <a:p>
            <a:pPr marL="0" lvl="0" indent="0" rtl="0">
              <a:lnSpc>
                <a:spcPct val="80000"/>
              </a:lnSpc>
              <a:spcBef>
                <a:spcPts val="350"/>
              </a:spcBef>
              <a:buNone/>
            </a:pPr>
            <a:endParaRPr sz="1750"/>
          </a:p>
        </p:txBody>
      </p:sp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304800" y="76200"/>
            <a:ext cx="8381999" cy="13414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Technical Details - </a:t>
            </a:r>
            <a:r>
              <a:rPr lang="en-US" b="1">
                <a:solidFill>
                  <a:srgbClr val="00B050"/>
                </a:solidFill>
              </a:rPr>
              <a:t>MANTLE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Computational Frequency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Some on-demand tasks run on end-user datasets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Some background processing tasks training machine learning classifiers linking datasets to ontologies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Input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Tabular or spatial datasets provided by the end user (required)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Output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Cloud-hosted, exportable datasets linked to back-end ontologies</a:t>
            </a:r>
          </a:p>
          <a:p>
            <a:pPr lvl="1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Language</a:t>
            </a:r>
          </a:p>
          <a:p>
            <a:pPr lvl="2" rtl="0">
              <a:lnSpc>
                <a:spcPct val="80000"/>
              </a:lnSpc>
              <a:spcBef>
                <a:spcPts val="350"/>
              </a:spcBef>
              <a:buSzPct val="100000"/>
            </a:pPr>
            <a:r>
              <a:rPr lang="en-US" sz="1500"/>
              <a:t>English (other languages planned)</a:t>
            </a:r>
          </a:p>
        </p:txBody>
      </p:sp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304800" y="76200"/>
            <a:ext cx="8381999" cy="1341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b="1">
                <a:solidFill>
                  <a:srgbClr val="00B050"/>
                </a:solidFill>
              </a:rPr>
              <a:t>EIDR - Use Case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1092600"/>
            <a:ext cx="4516949" cy="4830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3725" y="1092600"/>
            <a:ext cx="5510275" cy="485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l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b="1">
                <a:solidFill>
                  <a:srgbClr val="00B050"/>
                </a:solidFill>
              </a:rPr>
              <a:t>GRITS / GRITS API - Use Case</a:t>
            </a:r>
          </a:p>
        </p:txBody>
      </p:sp>
      <p:pic>
        <p:nvPicPr>
          <p:cNvPr id="164" name="Shape 16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500774" y="1300950"/>
            <a:ext cx="4414200" cy="476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4275" y="1300950"/>
            <a:ext cx="4336500" cy="469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 b="1">
                <a:solidFill>
                  <a:srgbClr val="00B050"/>
                </a:solidFill>
              </a:rPr>
              <a:t>TATER - Use Case</a:t>
            </a:r>
          </a:p>
        </p:txBody>
      </p:sp>
      <p:pic>
        <p:nvPicPr>
          <p:cNvPr id="172" name="Shape 1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1278750"/>
            <a:ext cx="8229600" cy="50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0" y="0"/>
            <a:ext cx="8684399" cy="999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 b="1">
                <a:solidFill>
                  <a:srgbClr val="00B050"/>
                </a:solidFill>
              </a:rPr>
              <a:t>FLIRT - Use Case</a:t>
            </a:r>
          </a:p>
        </p:txBody>
      </p:sp>
      <p:pic>
        <p:nvPicPr>
          <p:cNvPr id="179" name="Shape 1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650" y="933941"/>
            <a:ext cx="9115500" cy="511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Shape 18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0" y="3909300"/>
            <a:ext cx="3648900" cy="294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0" y="0"/>
            <a:ext cx="8115599" cy="103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 b="1">
                <a:solidFill>
                  <a:srgbClr val="00B050"/>
                </a:solidFill>
              </a:rPr>
              <a:t>Ecological Networks - Use Case</a:t>
            </a:r>
          </a:p>
        </p:txBody>
      </p:sp>
      <p:pic>
        <p:nvPicPr>
          <p:cNvPr id="187" name="Shape 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50775"/>
            <a:ext cx="6765324" cy="3467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87275" y="3673700"/>
            <a:ext cx="5356725" cy="318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 b="1">
                <a:solidFill>
                  <a:srgbClr val="00B050"/>
                </a:solidFill>
              </a:rPr>
              <a:t>MANTLE - Use Case</a:t>
            </a:r>
          </a:p>
        </p:txBody>
      </p:sp>
      <p:pic>
        <p:nvPicPr>
          <p:cNvPr id="195" name="Shape 1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7450" y="1619525"/>
            <a:ext cx="8429100" cy="38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417637"/>
            <a:ext cx="8229600" cy="47085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Collect gold standard disease data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Simplify disease collection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Validate biosurveillance data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 data sharing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Diagnosis Plant, Animal, and Human Diseases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Predict where diseases will spread to next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 actionable information to analysts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Objective - Apps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EIDR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GRITS / GRITS API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TATER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FLIRT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Ecological Networks (yet to be named)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MANTLE</a:t>
            </a:r>
          </a:p>
        </p:txBody>
      </p:sp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Timeline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EIDR – completed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GRITS / GRITS API– completed, new versions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TATER – March 1, 2016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FLIRT – March 1, 2016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Ecological Networks – April, 2016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MANTLE – April, 2017</a:t>
            </a:r>
          </a:p>
        </p:txBody>
      </p:sp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Timeline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EIDR 			available 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GRITS / GRITS API 	available, new versions 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TATER			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docker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image provided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FLIRT			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docker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image provided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Ecological Networks		April, 2016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MANTLE				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April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2017</a:t>
            </a:r>
          </a:p>
        </p:txBody>
      </p:sp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04800" y="76200"/>
            <a:ext cx="8381999" cy="13414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Technical Details - EIDR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Computational Frequency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Static repository of disease information.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Input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No input.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Output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Browsable database detailing “EID events”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Exportable as CSV and JSON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Language</a:t>
            </a:r>
          </a:p>
          <a:p>
            <a:pPr lvl="2" rtl="0">
              <a:lnSpc>
                <a:spcPct val="80000"/>
              </a:lnSpc>
              <a:spcBef>
                <a:spcPts val="350"/>
              </a:spcBef>
              <a:buSzPct val="100000"/>
            </a:pPr>
            <a:r>
              <a:rPr lang="en-US" sz="1500"/>
              <a:t>English</a:t>
            </a:r>
          </a:p>
        </p:txBody>
      </p:sp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304800" y="76200"/>
            <a:ext cx="8381999" cy="13414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sz="3959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Technical Details – GRITS / GRITS API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Computational Frequency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Classifiers are trained on corpus of articles one time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Classification of new articles happens on demand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Input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Training set: corpus of articles labeled with diseases (required)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GRITS ontology of disease-related terms (required)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Body of text to be classified (required)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Output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Interactive document highlighting extracted disease terms and displaying disease classifier results.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Language</a:t>
            </a:r>
          </a:p>
          <a:p>
            <a:pPr lvl="2" rtl="0">
              <a:lnSpc>
                <a:spcPct val="80000"/>
              </a:lnSpc>
              <a:spcBef>
                <a:spcPts val="350"/>
              </a:spcBef>
              <a:buSzPct val="100000"/>
            </a:pPr>
            <a:r>
              <a:rPr lang="en-US" sz="1500"/>
              <a:t>English &amp; Translates 26 Languages (training corpus is in English)</a:t>
            </a:r>
          </a:p>
        </p:txBody>
      </p:sp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304800" y="76200"/>
            <a:ext cx="8381999" cy="13414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Technical Details - TATER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Computational Frequency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Software runs on demand in the browser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Input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Body of text provided by user (input)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Output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Interactive annotation interface using provided text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Annotations created by crowdsourced workers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Language</a:t>
            </a:r>
          </a:p>
          <a:p>
            <a:pPr lvl="2" rtl="0">
              <a:lnSpc>
                <a:spcPct val="80000"/>
              </a:lnSpc>
              <a:spcBef>
                <a:spcPts val="350"/>
              </a:spcBef>
              <a:buSzPct val="100000"/>
            </a:pPr>
            <a:r>
              <a:rPr lang="en-US" sz="1500"/>
              <a:t>Interface in English; annotation interface can be used with any language document</a:t>
            </a:r>
          </a:p>
        </p:txBody>
      </p:sp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304800" y="76200"/>
            <a:ext cx="8381999" cy="13414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-US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Technical Details - FLIRT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Computational Frequency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New flight schedule data is ingested once a month.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Connectedness is computed on-demand.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Passenger simulations are computed on-demand, asynchronously.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Input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Flight schedule data (Around 7.3 million records) (required).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A simulation configuration detailing the date range and origin airports (required).</a:t>
            </a:r>
          </a:p>
          <a:p>
            <a:pPr lvl="1" indent="457200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Output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A interactive map visualization showing flow of simulated passengers.</a:t>
            </a:r>
          </a:p>
          <a:p>
            <a:pPr lvl="2" indent="914400" rtl="0">
              <a:lnSpc>
                <a:spcPct val="80000"/>
              </a:lnSpc>
              <a:spcBef>
                <a:spcPts val="300"/>
              </a:spcBef>
              <a:buSzPct val="100000"/>
            </a:pPr>
            <a:r>
              <a:rPr lang="en-US" sz="1500"/>
              <a:t>CSV or JSON files with the simulation results.</a:t>
            </a:r>
          </a:p>
          <a:p>
            <a:pPr lvl="1" rtl="0">
              <a:lnSpc>
                <a:spcPct val="80000"/>
              </a:lnSpc>
              <a:spcBef>
                <a:spcPts val="350"/>
              </a:spcBef>
              <a:buSzPct val="97222"/>
            </a:pPr>
            <a:r>
              <a:rPr lang="en-US" sz="1750"/>
              <a:t>Language</a:t>
            </a:r>
          </a:p>
          <a:p>
            <a:pPr lvl="2" rtl="0">
              <a:lnSpc>
                <a:spcPct val="80000"/>
              </a:lnSpc>
              <a:spcBef>
                <a:spcPts val="350"/>
              </a:spcBef>
              <a:buSzPct val="100000"/>
            </a:pPr>
            <a:r>
              <a:rPr lang="en-US" sz="1500"/>
              <a:t>English</a:t>
            </a:r>
          </a:p>
        </p:txBody>
      </p:sp>
    </p:spTree>
  </p:cSld>
  <p:clrMapOvr>
    <a:masterClrMapping/>
  </p:clrMapOvr>
  <p:transition spd="slow" advClick="0" advTm="30000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473</Words>
  <Application>Microsoft Macintosh PowerPoint</Application>
  <PresentationFormat>On-screen Show (4:3)</PresentationFormat>
  <Paragraphs>107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Calibri</vt:lpstr>
      <vt:lpstr>Arial</vt:lpstr>
      <vt:lpstr>Office Theme</vt:lpstr>
      <vt:lpstr>PowerPoint Presentation</vt:lpstr>
      <vt:lpstr>Objectives</vt:lpstr>
      <vt:lpstr>Objective - Apps</vt:lpstr>
      <vt:lpstr>Timeline</vt:lpstr>
      <vt:lpstr>Timeline</vt:lpstr>
      <vt:lpstr>Technical Details - EIDR</vt:lpstr>
      <vt:lpstr>Technical Details – GRITS / GRITS API</vt:lpstr>
      <vt:lpstr>Technical Details - TATER</vt:lpstr>
      <vt:lpstr>Technical Details - FLIRT</vt:lpstr>
      <vt:lpstr>Technical Details - Ecologic Networks</vt:lpstr>
      <vt:lpstr>Technical Details - MANTLE</vt:lpstr>
      <vt:lpstr>EIDR - Use Case</vt:lpstr>
      <vt:lpstr>GRITS / GRITS API - Use Case</vt:lpstr>
      <vt:lpstr>TATER - Use Case</vt:lpstr>
      <vt:lpstr>FLIRT - Use Case</vt:lpstr>
      <vt:lpstr>Ecological Networks - Use Case</vt:lpstr>
      <vt:lpstr>MANTLE - Use Case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Huff</cp:lastModifiedBy>
  <cp:revision>9</cp:revision>
  <dcterms:modified xsi:type="dcterms:W3CDTF">2016-02-09T14:14:23Z</dcterms:modified>
</cp:coreProperties>
</file>